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65" r:id="rId9"/>
    <p:sldId id="267" r:id="rId10"/>
    <p:sldId id="266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07B6D2-DA7B-43E6-93BD-6337B639CEC9}" v="4" dt="2024-02-22T12:00:14.7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ttiprolu Saketh" userId="fef5b768250c78e4" providerId="LiveId" clId="{A807B6D2-DA7B-43E6-93BD-6337B639CEC9}"/>
    <pc:docChg chg="undo custSel delSld modSld">
      <pc:chgData name="Gottiprolu Saketh" userId="fef5b768250c78e4" providerId="LiveId" clId="{A807B6D2-DA7B-43E6-93BD-6337B639CEC9}" dt="2024-03-09T11:59:13.995" v="93" actId="1076"/>
      <pc:docMkLst>
        <pc:docMk/>
      </pc:docMkLst>
      <pc:sldChg chg="modSp mod">
        <pc:chgData name="Gottiprolu Saketh" userId="fef5b768250c78e4" providerId="LiveId" clId="{A807B6D2-DA7B-43E6-93BD-6337B639CEC9}" dt="2024-03-09T11:59:13.995" v="93" actId="1076"/>
        <pc:sldMkLst>
          <pc:docMk/>
          <pc:sldMk cId="468568186" sldId="256"/>
        </pc:sldMkLst>
        <pc:spChg chg="mod">
          <ac:chgData name="Gottiprolu Saketh" userId="fef5b768250c78e4" providerId="LiveId" clId="{A807B6D2-DA7B-43E6-93BD-6337B639CEC9}" dt="2024-03-09T11:59:13.995" v="93" actId="1076"/>
          <ac:spMkLst>
            <pc:docMk/>
            <pc:sldMk cId="468568186" sldId="256"/>
            <ac:spMk id="4" creationId="{232FB845-9CB4-54A8-F8B5-4016DAA88EEA}"/>
          </ac:spMkLst>
        </pc:spChg>
      </pc:sldChg>
      <pc:sldChg chg="del">
        <pc:chgData name="Gottiprolu Saketh" userId="fef5b768250c78e4" providerId="LiveId" clId="{A807B6D2-DA7B-43E6-93BD-6337B639CEC9}" dt="2024-02-22T11:58:13.162" v="88" actId="2696"/>
        <pc:sldMkLst>
          <pc:docMk/>
          <pc:sldMk cId="1443515089" sldId="262"/>
        </pc:sldMkLst>
      </pc:sldChg>
      <pc:sldChg chg="modSp mod">
        <pc:chgData name="Gottiprolu Saketh" userId="fef5b768250c78e4" providerId="LiveId" clId="{A807B6D2-DA7B-43E6-93BD-6337B639CEC9}" dt="2024-02-22T11:43:40.299" v="14" actId="255"/>
        <pc:sldMkLst>
          <pc:docMk/>
          <pc:sldMk cId="1414452471" sldId="264"/>
        </pc:sldMkLst>
        <pc:spChg chg="mod">
          <ac:chgData name="Gottiprolu Saketh" userId="fef5b768250c78e4" providerId="LiveId" clId="{A807B6D2-DA7B-43E6-93BD-6337B639CEC9}" dt="2024-02-22T11:43:40.299" v="14" actId="255"/>
          <ac:spMkLst>
            <pc:docMk/>
            <pc:sldMk cId="1414452471" sldId="264"/>
            <ac:spMk id="3" creationId="{130AB5EB-9121-AD77-039F-32065D185A1F}"/>
          </ac:spMkLst>
        </pc:spChg>
      </pc:sldChg>
      <pc:sldChg chg="addSp delSp mod">
        <pc:chgData name="Gottiprolu Saketh" userId="fef5b768250c78e4" providerId="LiveId" clId="{A807B6D2-DA7B-43E6-93BD-6337B639CEC9}" dt="2024-02-22T11:49:54.883" v="64" actId="478"/>
        <pc:sldMkLst>
          <pc:docMk/>
          <pc:sldMk cId="680504371" sldId="267"/>
        </pc:sldMkLst>
        <pc:picChg chg="add del">
          <ac:chgData name="Gottiprolu Saketh" userId="fef5b768250c78e4" providerId="LiveId" clId="{A807B6D2-DA7B-43E6-93BD-6337B639CEC9}" dt="2024-02-22T11:49:54.883" v="64" actId="478"/>
          <ac:picMkLst>
            <pc:docMk/>
            <pc:sldMk cId="680504371" sldId="267"/>
            <ac:picMk id="4" creationId="{B9EFA0E7-9C14-7348-3BB2-91773D7BF79A}"/>
          </ac:picMkLst>
        </pc:picChg>
      </pc:sldChg>
      <pc:sldChg chg="modSp mod modTransition">
        <pc:chgData name="Gottiprolu Saketh" userId="fef5b768250c78e4" providerId="LiveId" clId="{A807B6D2-DA7B-43E6-93BD-6337B639CEC9}" dt="2024-02-22T12:00:14.769" v="92"/>
        <pc:sldMkLst>
          <pc:docMk/>
          <pc:sldMk cId="3840326622" sldId="270"/>
        </pc:sldMkLst>
        <pc:spChg chg="mod">
          <ac:chgData name="Gottiprolu Saketh" userId="fef5b768250c78e4" providerId="LiveId" clId="{A807B6D2-DA7B-43E6-93BD-6337B639CEC9}" dt="2024-02-22T11:47:51.270" v="62" actId="20577"/>
          <ac:spMkLst>
            <pc:docMk/>
            <pc:sldMk cId="3840326622" sldId="270"/>
            <ac:spMk id="3" creationId="{8007F5C6-F6EE-1413-D1B5-E828F08C1068}"/>
          </ac:spMkLst>
        </pc:spChg>
      </pc:sldChg>
      <pc:sldChg chg="modSp mod modTransition">
        <pc:chgData name="Gottiprolu Saketh" userId="fef5b768250c78e4" providerId="LiveId" clId="{A807B6D2-DA7B-43E6-93BD-6337B639CEC9}" dt="2024-02-22T12:00:04.409" v="90"/>
        <pc:sldMkLst>
          <pc:docMk/>
          <pc:sldMk cId="3862145954" sldId="272"/>
        </pc:sldMkLst>
        <pc:spChg chg="mod">
          <ac:chgData name="Gottiprolu Saketh" userId="fef5b768250c78e4" providerId="LiveId" clId="{A807B6D2-DA7B-43E6-93BD-6337B639CEC9}" dt="2024-02-22T11:56:33.634" v="74" actId="20577"/>
          <ac:spMkLst>
            <pc:docMk/>
            <pc:sldMk cId="3862145954" sldId="272"/>
            <ac:spMk id="2" creationId="{C8CF19A0-C2F4-6D7E-F779-E9BD0772B875}"/>
          </ac:spMkLst>
        </pc:spChg>
        <pc:spChg chg="mod">
          <ac:chgData name="Gottiprolu Saketh" userId="fef5b768250c78e4" providerId="LiveId" clId="{A807B6D2-DA7B-43E6-93BD-6337B639CEC9}" dt="2024-02-22T11:57:41.967" v="87" actId="20577"/>
          <ac:spMkLst>
            <pc:docMk/>
            <pc:sldMk cId="3862145954" sldId="272"/>
            <ac:spMk id="3" creationId="{F5336B3D-E8BC-FF2E-8579-0B228FCEB6F3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9207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887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26195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202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28087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45991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9030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0610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5526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823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872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682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86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7669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0021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0432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CD27E-CB81-4CB9-B489-F01AC85D400E}" type="datetimeFigureOut">
              <a:rPr lang="en-IN" smtClean="0"/>
              <a:t>09-03-2024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66739C5-619D-4473-A575-9FF90673F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9777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95682-97D1-76A3-6CE1-24B2177987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217544"/>
            <a:ext cx="8915399" cy="1473588"/>
          </a:xfrm>
        </p:spPr>
        <p:txBody>
          <a:bodyPr>
            <a:normAutofit/>
          </a:bodyPr>
          <a:lstStyle/>
          <a:p>
            <a:pPr marL="12065" marR="5080" algn="ctr">
              <a:lnSpc>
                <a:spcPct val="106700"/>
              </a:lnSpc>
              <a:spcBef>
                <a:spcPts val="20"/>
              </a:spcBef>
            </a:pPr>
            <a:r>
              <a:rPr lang="en-US" sz="2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</a:t>
            </a:r>
            <a:r>
              <a:rPr lang="en-US" sz="28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sz="28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Driver</a:t>
            </a:r>
            <a:r>
              <a:rPr lang="en-US" sz="28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Drowsiness</a:t>
            </a:r>
            <a:r>
              <a:rPr lang="en-US" sz="28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lang="en-US" sz="28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en-US" sz="28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en-US" sz="28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Light-Weight </a:t>
            </a:r>
            <a:r>
              <a:rPr lang="en-US" sz="2800" spc="-3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r>
              <a:rPr lang="en-US" sz="28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en-US" sz="28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8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</a:t>
            </a:r>
            <a:r>
              <a:rPr lang="en-US" sz="28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Mechanism</a:t>
            </a:r>
            <a:br>
              <a:rPr lang="en-US" sz="2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</a:t>
            </a:r>
            <a:r>
              <a:rPr lang="en-US" sz="2800" spc="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166D8-1640-0FAA-A03F-BA1E1E853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3133" y="6259005"/>
            <a:ext cx="8915399" cy="756815"/>
          </a:xfrm>
        </p:spPr>
        <p:txBody>
          <a:bodyPr/>
          <a:lstStyle/>
          <a:p>
            <a:pPr marL="34925" algn="ctr">
              <a:lnSpc>
                <a:spcPts val="955"/>
              </a:lnSpc>
              <a:spcBef>
                <a:spcPts val="95"/>
              </a:spcBef>
            </a:pPr>
            <a:r>
              <a:rPr lang="en-US" sz="1800" spc="165" dirty="0">
                <a:latin typeface="Calibri"/>
                <a:cs typeface="Calibri"/>
              </a:rPr>
              <a:t>D</a:t>
            </a:r>
            <a:r>
              <a:rPr lang="en-US" sz="1800" cap="small" spc="110" dirty="0">
                <a:latin typeface="Calibri"/>
                <a:cs typeface="Calibri"/>
              </a:rPr>
              <a:t>e</a:t>
            </a:r>
            <a:r>
              <a:rPr lang="en-US" sz="1800" cap="small" spc="65" dirty="0">
                <a:latin typeface="Calibri"/>
                <a:cs typeface="Calibri"/>
              </a:rPr>
              <a:t>p</a:t>
            </a:r>
            <a:r>
              <a:rPr lang="en-US" sz="1800" cap="small" spc="120" dirty="0">
                <a:latin typeface="Calibri"/>
                <a:cs typeface="Calibri"/>
              </a:rPr>
              <a:t>a</a:t>
            </a:r>
            <a:r>
              <a:rPr lang="en-US" sz="1800" cap="small" spc="60" dirty="0">
                <a:latin typeface="Calibri"/>
                <a:cs typeface="Calibri"/>
              </a:rPr>
              <a:t>r</a:t>
            </a:r>
            <a:r>
              <a:rPr lang="en-US" sz="1800" cap="small" spc="105" dirty="0">
                <a:latin typeface="Calibri"/>
                <a:cs typeface="Calibri"/>
              </a:rPr>
              <a:t>tment</a:t>
            </a:r>
            <a:r>
              <a:rPr lang="en-US" sz="1800" dirty="0">
                <a:latin typeface="Calibri"/>
                <a:cs typeface="Calibri"/>
              </a:rPr>
              <a:t> </a:t>
            </a:r>
            <a:r>
              <a:rPr lang="en-US" sz="1800" spc="-65" dirty="0">
                <a:latin typeface="Calibri"/>
                <a:cs typeface="Calibri"/>
              </a:rPr>
              <a:t> </a:t>
            </a:r>
            <a:r>
              <a:rPr lang="en-US" sz="1800" cap="small" spc="100" dirty="0">
                <a:latin typeface="Calibri"/>
                <a:cs typeface="Calibri"/>
              </a:rPr>
              <a:t>of</a:t>
            </a:r>
            <a:r>
              <a:rPr lang="en-US" sz="1800" dirty="0">
                <a:latin typeface="Calibri"/>
                <a:cs typeface="Calibri"/>
              </a:rPr>
              <a:t> </a:t>
            </a:r>
            <a:r>
              <a:rPr lang="en-US" sz="1800" spc="-65" dirty="0">
                <a:latin typeface="Calibri"/>
                <a:cs typeface="Calibri"/>
              </a:rPr>
              <a:t> </a:t>
            </a:r>
            <a:r>
              <a:rPr lang="en-US" sz="1800" spc="195" dirty="0">
                <a:latin typeface="Calibri"/>
                <a:cs typeface="Calibri"/>
              </a:rPr>
              <a:t>IT AND AIDS</a:t>
            </a:r>
            <a:r>
              <a:rPr lang="en-US" sz="1800" spc="50" dirty="0">
                <a:latin typeface="Calibri"/>
                <a:cs typeface="Calibri"/>
              </a:rPr>
              <a:t>,</a:t>
            </a:r>
            <a:endParaRPr lang="en-US" sz="1800" dirty="0">
              <a:latin typeface="Calibri"/>
              <a:cs typeface="Calibri"/>
            </a:endParaRPr>
          </a:p>
          <a:p>
            <a:pPr algn="ctr">
              <a:lnSpc>
                <a:spcPts val="955"/>
              </a:lnSpc>
            </a:pPr>
            <a:r>
              <a:rPr lang="en-US" sz="1800" spc="120" dirty="0">
                <a:latin typeface="Calibri"/>
                <a:cs typeface="Calibri"/>
              </a:rPr>
              <a:t>N.B.K.R Institute of Science and Technology</a:t>
            </a:r>
            <a:r>
              <a:rPr lang="en-US" sz="1800" spc="50" dirty="0">
                <a:latin typeface="Calibri"/>
                <a:cs typeface="Calibri"/>
              </a:rPr>
              <a:t>,</a:t>
            </a:r>
            <a:r>
              <a:rPr lang="en-US" sz="1800" dirty="0">
                <a:latin typeface="Calibri"/>
                <a:cs typeface="Calibri"/>
              </a:rPr>
              <a:t> </a:t>
            </a:r>
            <a:r>
              <a:rPr lang="en-US" sz="1800" spc="-65" dirty="0">
                <a:latin typeface="Calibri"/>
                <a:cs typeface="Calibri"/>
              </a:rPr>
              <a:t> </a:t>
            </a:r>
            <a:r>
              <a:rPr lang="en-US" sz="1800" spc="254" dirty="0">
                <a:latin typeface="Calibri"/>
                <a:cs typeface="Calibri"/>
              </a:rPr>
              <a:t>Vidyanagar</a:t>
            </a:r>
            <a:endParaRPr lang="en-US" sz="1800" dirty="0">
              <a:latin typeface="Calibri"/>
              <a:cs typeface="Calibri"/>
            </a:endParaRP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2FB845-9CB4-54A8-F8B5-4016DAA88EEA}"/>
              </a:ext>
            </a:extLst>
          </p:cNvPr>
          <p:cNvSpPr txBox="1"/>
          <p:nvPr/>
        </p:nvSpPr>
        <p:spPr>
          <a:xfrm>
            <a:off x="4897120" y="1986017"/>
            <a:ext cx="2905760" cy="2740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9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200" b="1" i="0" u="none" strike="noStrike" kern="1200" cap="none" spc="-20" normalizeH="0" baseline="0" noProof="0" dirty="0">
                <a:ln>
                  <a:noFill/>
                </a:ln>
                <a:solidFill>
                  <a:srgbClr val="35495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kumimoji="0" lang="en-IN" sz="2200" b="1" i="0" u="none" strike="noStrike" kern="1200" cap="none" spc="75" normalizeH="0" baseline="0" noProof="0" dirty="0">
                <a:ln>
                  <a:noFill/>
                </a:ln>
                <a:solidFill>
                  <a:srgbClr val="35495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IN" sz="2200" b="1" i="0" u="none" strike="noStrike" kern="1200" cap="none" spc="-50" normalizeH="0" baseline="0" noProof="0" dirty="0">
                <a:ln>
                  <a:noFill/>
                </a:ln>
                <a:solidFill>
                  <a:srgbClr val="35495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Review - 1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9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9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Batch-8</a:t>
            </a: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-3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Gottiprolu Saketh</a:t>
            </a:r>
            <a:r>
              <a:rPr kumimoji="0" lang="en-IN" sz="1600" b="0" i="0" u="none" strike="noStrike" kern="1200" cap="none" spc="6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IN" sz="16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kumimoji="0" lang="en-IN" sz="1600" b="0" i="0" u="none" strike="noStrike" kern="1200" cap="none" spc="6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IN" sz="1600" b="0" i="0" u="none" strike="noStrike" kern="1200" cap="none" spc="-5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20KB1A3012</a:t>
            </a:r>
            <a:endParaRPr kumimoji="0" lang="en-IN" sz="1600" b="0" i="0" u="none" strike="noStrike" kern="1200" cap="none" spc="-35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lvl="0" indent="0" defTabSz="914400" rtl="0" eaLnBrk="1" fontAlgn="auto" latinLnBrk="0" hangingPunct="1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-3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Daddolu</a:t>
            </a:r>
            <a:r>
              <a:rPr kumimoji="0" lang="en-IN" sz="1600" b="0" i="0" u="none" strike="noStrike" kern="1200" cap="none" spc="-3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Praveen  </a:t>
            </a:r>
            <a:r>
              <a:rPr kumimoji="0" lang="en-IN" sz="16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kumimoji="0" lang="en-IN" sz="1600" b="0" i="0" u="none" strike="noStrike" kern="1200" cap="none" spc="-5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20KB1A3010 </a:t>
            </a:r>
          </a:p>
          <a:p>
            <a:pPr marL="12700" marR="5080" lvl="0" indent="0" defTabSz="914400" rtl="0" eaLnBrk="1" fontAlgn="auto" latinLnBrk="0" hangingPunct="1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-3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Pavan Kumar        </a:t>
            </a:r>
            <a:r>
              <a:rPr kumimoji="0" lang="en-IN" sz="16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kumimoji="0" lang="en-IN" sz="1600" b="0" i="0" u="none" strike="noStrike" kern="1200" cap="none" spc="6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IN" sz="1600" b="0" i="0" u="none" strike="noStrike" kern="1200" cap="none" spc="-5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20KB1A3027</a:t>
            </a:r>
          </a:p>
          <a:p>
            <a:pPr marL="12700" marR="5080" lvl="0" indent="0" defTabSz="914400" rtl="0" eaLnBrk="1" fontAlgn="auto" latinLnBrk="0" hangingPunct="1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-3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Atmakuru</a:t>
            </a:r>
            <a:r>
              <a:rPr kumimoji="0" lang="en-IN" sz="1600" b="0" i="0" u="none" strike="noStrike" kern="1200" cap="none" spc="-3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IN" sz="1600" b="0" i="0" u="none" strike="noStrike" kern="1200" cap="none" spc="-3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Nithin</a:t>
            </a:r>
            <a:r>
              <a:rPr kumimoji="0" lang="en-IN" sz="1600" b="0" i="0" u="none" strike="noStrike" kern="1200" cap="none" spc="-3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IN" sz="16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kumimoji="0" lang="en-IN" sz="1600" b="0" i="0" u="none" strike="noStrike" kern="1200" cap="none" spc="-5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20KB1A3005 </a:t>
            </a:r>
          </a:p>
          <a:p>
            <a:pPr marL="12700" marR="5080" lvl="0" indent="0" algn="ctr" defTabSz="914400" rtl="0" eaLnBrk="1" fontAlgn="auto" latinLnBrk="0" hangingPunct="1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400" b="0" i="0" u="none" strike="noStrike" kern="1200" cap="none" spc="-55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lvl="0" indent="0" algn="ctr" defTabSz="914400" rtl="0" eaLnBrk="1" fontAlgn="auto" latinLnBrk="0" hangingPunct="1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0" i="0" u="none" strike="noStrike" kern="1200" cap="none" spc="-5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Under</a:t>
            </a:r>
            <a:r>
              <a:rPr kumimoji="0" lang="en-IN" b="0" i="0" u="none" strike="noStrike" kern="1200" cap="none" spc="6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IN" b="0" i="0" u="none" strike="noStrike" kern="1200" cap="none" spc="-3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0" lang="en-IN" b="0" i="0" u="none" strike="noStrike" kern="1200" cap="none" spc="6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IN" b="0" i="0" u="none" strike="noStrike" kern="1200" cap="none" spc="-6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guidance</a:t>
            </a:r>
            <a:r>
              <a:rPr kumimoji="0" lang="en-IN" b="0" i="0" u="none" strike="noStrike" kern="1200" cap="none" spc="7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IN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endParaRPr kumimoji="0" lang="en-I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0" i="0" u="none" strike="noStrike" kern="1200" cap="none" spc="-3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Mrs. Swarna Latha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N.B.K.R. Institute of Science and Technology - Wikipedia">
            <a:extLst>
              <a:ext uri="{FF2B5EF4-FFF2-40B4-BE49-F238E27FC236}">
                <a16:creationId xmlns:a16="http://schemas.microsoft.com/office/drawing/2014/main" id="{DADBF2B6-3C67-A74D-5FF0-E9CF1B0B1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370" y="4898152"/>
            <a:ext cx="1137260" cy="118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8568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E2F26-C9B0-5EF2-E807-FD9F3DE7A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procedure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BE076-708B-AD38-8ACC-A8E97391D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678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1)Pre-Processing:</a:t>
            </a:r>
            <a:r>
              <a:rPr lang="en-US" sz="2400" b="1" spc="3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</a:t>
            </a:r>
            <a:r>
              <a:rPr lang="en-US" sz="2400" b="1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lang="en-US" sz="2400" b="1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400" b="1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cropping::</a:t>
            </a:r>
          </a:p>
          <a:p>
            <a:pPr marL="0" indent="0">
              <a:buNone/>
            </a:pPr>
            <a:r>
              <a:rPr lang="en-US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4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MediaPipe’s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capabilities,</a:t>
            </a:r>
            <a:r>
              <a:rPr lang="en-US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r>
              <a:rPr lang="en-US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within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  <a:r>
              <a:rPr lang="en-US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subsequently</a:t>
            </a:r>
            <a:r>
              <a:rPr lang="en-US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</a:t>
            </a:r>
            <a:r>
              <a:rPr lang="en-US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pc="-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detected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regions</a:t>
            </a:r>
            <a:r>
              <a:rPr lang="en-US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</a:t>
            </a:r>
            <a:r>
              <a:rPr lang="en-US" b="1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en-US" b="1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b="1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facial</a:t>
            </a:r>
            <a:r>
              <a:rPr lang="en-US" b="1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en-US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b="1" spc="-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ject 4">
            <a:extLst>
              <a:ext uri="{FF2B5EF4-FFF2-40B4-BE49-F238E27FC236}">
                <a16:creationId xmlns:a16="http://schemas.microsoft.com/office/drawing/2014/main" id="{842073B0-5387-F996-364B-1E9E0A27296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11230" y="3185890"/>
            <a:ext cx="3382529" cy="365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61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A57C59-27FA-FDD4-73EF-5834E3AA2875}"/>
              </a:ext>
            </a:extLst>
          </p:cNvPr>
          <p:cNvSpPr txBox="1"/>
          <p:nvPr/>
        </p:nvSpPr>
        <p:spPr>
          <a:xfrm>
            <a:off x="2540000" y="600502"/>
            <a:ext cx="8229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2)Histogram</a:t>
            </a:r>
            <a:r>
              <a:rPr lang="en-IN" sz="2400" b="1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b="1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Equalization::</a:t>
            </a:r>
          </a:p>
          <a:p>
            <a:endParaRPr lang="en-IN" sz="2400" b="1" spc="-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pc="-40" dirty="0">
                <a:latin typeface="Microsoft Sans Serif"/>
                <a:cs typeface="Microsoft Sans Serif"/>
              </a:rPr>
              <a:t>Histogram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-40" dirty="0">
                <a:latin typeface="Microsoft Sans Serif"/>
                <a:cs typeface="Microsoft Sans Serif"/>
              </a:rPr>
              <a:t>equalization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-105" dirty="0">
                <a:latin typeface="Microsoft Sans Serif"/>
                <a:cs typeface="Microsoft Sans Serif"/>
              </a:rPr>
              <a:t>was</a:t>
            </a:r>
            <a:r>
              <a:rPr lang="en-US" spc="75" dirty="0">
                <a:latin typeface="Microsoft Sans Serif"/>
                <a:cs typeface="Microsoft Sans Serif"/>
              </a:rPr>
              <a:t> </a:t>
            </a:r>
            <a:r>
              <a:rPr lang="en-US" spc="-90" dirty="0">
                <a:latin typeface="Microsoft Sans Serif"/>
                <a:cs typeface="Microsoft Sans Serif"/>
              </a:rPr>
              <a:t>used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10" dirty="0">
                <a:latin typeface="Microsoft Sans Serif"/>
                <a:cs typeface="Microsoft Sans Serif"/>
              </a:rPr>
              <a:t>to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-80" dirty="0">
                <a:latin typeface="Microsoft Sans Serif"/>
                <a:cs typeface="Microsoft Sans Serif"/>
              </a:rPr>
              <a:t>enhance</a:t>
            </a:r>
            <a:r>
              <a:rPr lang="en-US" spc="75" dirty="0">
                <a:latin typeface="Microsoft Sans Serif"/>
                <a:cs typeface="Microsoft Sans Serif"/>
              </a:rPr>
              <a:t> </a:t>
            </a:r>
            <a:r>
              <a:rPr lang="en-US" spc="-30" dirty="0">
                <a:latin typeface="Microsoft Sans Serif"/>
                <a:cs typeface="Microsoft Sans Serif"/>
              </a:rPr>
              <a:t>the</a:t>
            </a:r>
            <a:r>
              <a:rPr lang="en-US" spc="75" dirty="0">
                <a:latin typeface="Microsoft Sans Serif"/>
                <a:cs typeface="Microsoft Sans Serif"/>
              </a:rPr>
              <a:t> </a:t>
            </a:r>
            <a:r>
              <a:rPr lang="en-US" b="1" spc="-35" dirty="0">
                <a:latin typeface="Arial"/>
                <a:cs typeface="Arial"/>
              </a:rPr>
              <a:t>contrast</a:t>
            </a:r>
            <a:r>
              <a:rPr lang="en-US" b="1" spc="95" dirty="0">
                <a:latin typeface="Arial"/>
                <a:cs typeface="Arial"/>
              </a:rPr>
              <a:t> </a:t>
            </a:r>
            <a:r>
              <a:rPr lang="en-US" b="1" spc="-40" dirty="0">
                <a:latin typeface="Arial"/>
                <a:cs typeface="Arial"/>
              </a:rPr>
              <a:t>of</a:t>
            </a:r>
            <a:r>
              <a:rPr lang="en-US" b="1" spc="95" dirty="0">
                <a:latin typeface="Arial"/>
                <a:cs typeface="Arial"/>
              </a:rPr>
              <a:t> </a:t>
            </a:r>
            <a:r>
              <a:rPr lang="en-US" b="1" spc="-50" dirty="0">
                <a:latin typeface="Arial"/>
                <a:cs typeface="Arial"/>
              </a:rPr>
              <a:t>an</a:t>
            </a:r>
            <a:r>
              <a:rPr lang="en-US" b="1" spc="90" dirty="0">
                <a:latin typeface="Arial"/>
                <a:cs typeface="Arial"/>
              </a:rPr>
              <a:t> </a:t>
            </a:r>
            <a:r>
              <a:rPr lang="en-US" b="1" spc="-50" dirty="0">
                <a:latin typeface="Arial"/>
                <a:cs typeface="Arial"/>
              </a:rPr>
              <a:t>image</a:t>
            </a:r>
            <a:r>
              <a:rPr lang="en-US" b="1" spc="50" dirty="0">
                <a:latin typeface="Arial"/>
                <a:cs typeface="Arial"/>
              </a:rPr>
              <a:t> </a:t>
            </a:r>
            <a:r>
              <a:rPr lang="en-US" spc="-65" dirty="0">
                <a:latin typeface="Microsoft Sans Serif"/>
                <a:cs typeface="Microsoft Sans Serif"/>
              </a:rPr>
              <a:t>and</a:t>
            </a:r>
            <a:r>
              <a:rPr lang="en-US" spc="75" dirty="0">
                <a:latin typeface="Microsoft Sans Serif"/>
                <a:cs typeface="Microsoft Sans Serif"/>
              </a:rPr>
              <a:t> </a:t>
            </a:r>
            <a:r>
              <a:rPr lang="en-US" spc="10" dirty="0">
                <a:latin typeface="Microsoft Sans Serif"/>
                <a:cs typeface="Microsoft Sans Serif"/>
              </a:rPr>
              <a:t>to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b="1" spc="-55" dirty="0">
                <a:latin typeface="Arial"/>
                <a:cs typeface="Arial"/>
              </a:rPr>
              <a:t>improve </a:t>
            </a:r>
            <a:r>
              <a:rPr lang="en-US" b="1" spc="-290" dirty="0">
                <a:latin typeface="Arial"/>
                <a:cs typeface="Arial"/>
              </a:rPr>
              <a:t> </a:t>
            </a:r>
            <a:r>
              <a:rPr lang="en-US" b="1" spc="-45" dirty="0">
                <a:latin typeface="Arial"/>
                <a:cs typeface="Arial"/>
              </a:rPr>
              <a:t>visibility</a:t>
            </a:r>
            <a:r>
              <a:rPr lang="en-US" b="1" spc="75" dirty="0">
                <a:latin typeface="Arial"/>
                <a:cs typeface="Arial"/>
              </a:rPr>
              <a:t> </a:t>
            </a:r>
            <a:r>
              <a:rPr lang="en-US" spc="-65" dirty="0">
                <a:latin typeface="Microsoft Sans Serif"/>
                <a:cs typeface="Microsoft Sans Serif"/>
              </a:rPr>
              <a:t>by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-25" dirty="0">
                <a:latin typeface="Microsoft Sans Serif"/>
                <a:cs typeface="Microsoft Sans Serif"/>
              </a:rPr>
              <a:t>redistributing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-30" dirty="0">
                <a:latin typeface="Microsoft Sans Serif"/>
                <a:cs typeface="Microsoft Sans Serif"/>
              </a:rPr>
              <a:t>the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-30" dirty="0">
                <a:latin typeface="Microsoft Sans Serif"/>
                <a:cs typeface="Microsoft Sans Serif"/>
              </a:rPr>
              <a:t>intensity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-75" dirty="0">
                <a:latin typeface="Microsoft Sans Serif"/>
                <a:cs typeface="Microsoft Sans Serif"/>
              </a:rPr>
              <a:t>values</a:t>
            </a:r>
            <a:r>
              <a:rPr lang="en-US" spc="75" dirty="0">
                <a:latin typeface="Microsoft Sans Serif"/>
                <a:cs typeface="Microsoft Sans Serif"/>
              </a:rPr>
              <a:t> </a:t>
            </a:r>
            <a:r>
              <a:rPr lang="en-US" spc="-20" dirty="0">
                <a:latin typeface="Microsoft Sans Serif"/>
                <a:cs typeface="Microsoft Sans Serif"/>
              </a:rPr>
              <a:t>in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-30" dirty="0">
                <a:latin typeface="Microsoft Sans Serif"/>
                <a:cs typeface="Microsoft Sans Serif"/>
              </a:rPr>
              <a:t>the</a:t>
            </a:r>
            <a:r>
              <a:rPr lang="en-US" spc="70" dirty="0">
                <a:latin typeface="Microsoft Sans Serif"/>
                <a:cs typeface="Microsoft Sans Serif"/>
              </a:rPr>
              <a:t> </a:t>
            </a:r>
            <a:r>
              <a:rPr lang="en-US" spc="-40" dirty="0">
                <a:latin typeface="Microsoft Sans Serif"/>
                <a:cs typeface="Microsoft Sans Serif"/>
              </a:rPr>
              <a:t>histogram.</a:t>
            </a:r>
            <a:endParaRPr lang="en-US" dirty="0">
              <a:latin typeface="Microsoft Sans Serif"/>
              <a:cs typeface="Microsoft Sans Serif"/>
            </a:endParaRP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3" name="object 6">
            <a:extLst>
              <a:ext uri="{FF2B5EF4-FFF2-40B4-BE49-F238E27FC236}">
                <a16:creationId xmlns:a16="http://schemas.microsoft.com/office/drawing/2014/main" id="{1A290245-3989-51A3-8E69-251E071E31B8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10559" y="2248762"/>
            <a:ext cx="6681803" cy="3873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F3BC18-6E47-4580-F302-8609AC3C6CD4}"/>
              </a:ext>
            </a:extLst>
          </p:cNvPr>
          <p:cNvSpPr txBox="1"/>
          <p:nvPr/>
        </p:nvSpPr>
        <p:spPr>
          <a:xfrm>
            <a:off x="2436661" y="6121846"/>
            <a:ext cx="8229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800" spc="-35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Figure:</a:t>
            </a:r>
            <a:r>
              <a:rPr lang="en-US" sz="1800" spc="65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lang="en-US" sz="18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US" sz="18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</a:t>
            </a:r>
            <a:r>
              <a:rPr lang="en-US" sz="18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</a:t>
            </a:r>
            <a:r>
              <a:rPr lang="en-US" sz="18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histogram</a:t>
            </a:r>
            <a:r>
              <a:rPr lang="en-US" sz="18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equalization</a:t>
            </a:r>
            <a:r>
              <a:rPr lang="en-US" sz="18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along</a:t>
            </a:r>
            <a:r>
              <a:rPr lang="en-US" sz="18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8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color(R,G,B)</a:t>
            </a:r>
            <a:r>
              <a:rPr lang="en-US" sz="18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channels.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621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2CD6-250E-6ACF-D27B-BB04EB851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 Information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</a:t>
            </a:r>
          </a:p>
        </p:txBody>
      </p:sp>
      <p:pic>
        <p:nvPicPr>
          <p:cNvPr id="4" name="table">
            <a:extLst>
              <a:ext uri="{FF2B5EF4-FFF2-40B4-BE49-F238E27FC236}">
                <a16:creationId xmlns:a16="http://schemas.microsoft.com/office/drawing/2014/main" id="{C8828CA2-FC64-5971-B28E-C4284BAA1C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4625" y="2306457"/>
            <a:ext cx="6240395" cy="428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532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3382E-367A-AD5A-DA16-9425D4E32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Results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7F5C6-F6EE-1413-D1B5-E828F08C1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model</a:t>
            </a:r>
          </a:p>
          <a:p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Generalizability</a:t>
            </a:r>
            <a:endParaRPr lang="en-IN" sz="2800" dirty="0">
              <a:solidFill>
                <a:srgbClr val="1F1F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Latency </a:t>
            </a:r>
            <a:r>
              <a:rPr lang="en-IN" sz="2800" i="0" dirty="0" err="1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i.e</a:t>
            </a:r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less than 30 </a:t>
            </a:r>
            <a:r>
              <a:rPr lang="en-IN" sz="2800" i="0" dirty="0" err="1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millisec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32662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3EA35-6898-4C53-8780-F8A0CFF4D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086D3-D40D-4377-BA68-8D60109B5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Analysis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10FFD-9152-7CD9-C894-9F4F5C8D6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5295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A3565-F4A3-65E2-C8F6-6B4D13B3E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19A0-C2F4-6D7E-F779-E9BD0772B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36B3D-E8BC-FF2E-8579-0B228FCEB6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6454" y="2245360"/>
            <a:ext cx="6544628" cy="377762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his project will be presenting a robust solution for real-time driver drowsiness detection leveraging a lightweight convolutional neural network architecture augmented with an attention mechanism. Through extensive experimentation on a diverse dataset, the proposed model demonstrated promising performance in accurately identifying drowsiness states of drivers.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14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3C38-B6C4-00FB-30CF-1FD28AC89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800" y="624110"/>
            <a:ext cx="5865812" cy="1280890"/>
          </a:xfrm>
        </p:spPr>
        <p:txBody>
          <a:bodyPr/>
          <a:lstStyle/>
          <a:p>
            <a:pPr algn="ctr"/>
            <a:r>
              <a:rPr lang="en-IN" dirty="0"/>
              <a:t> </a:t>
            </a:r>
            <a:br>
              <a:rPr lang="en-IN" dirty="0"/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7B588-D21A-FA84-2C64-A2C2E27E3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8800" y="1905000"/>
            <a:ext cx="5865812" cy="4006222"/>
          </a:xfrm>
        </p:spPr>
        <p:txBody>
          <a:bodyPr>
            <a:normAutofit/>
          </a:bodyPr>
          <a:lstStyle/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presentation, we will explore  Enhancing Driver Safety using a light-  weight CNN approach with an attention  mechanism. We will discuss the  importance of driver safety and how CNN  and attention mechanism can contribute  to it.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4AB011-D8A3-1A34-815E-57B4FE60F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0"/>
            <a:ext cx="51497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39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DEB37-BCFF-D931-B598-4D0837792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1861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3600" b="1" spc="40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IN" sz="3600" b="1" spc="45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600" b="1" spc="40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SURVEY</a:t>
            </a:r>
            <a:br>
              <a:rPr lang="en-IN" sz="3600" dirty="0">
                <a:latin typeface="Arial"/>
                <a:cs typeface="Arial"/>
              </a:rPr>
            </a:b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448E90C-6392-431D-AE77-5E075D0BA1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0129993"/>
              </p:ext>
            </p:extLst>
          </p:nvPr>
        </p:nvGraphicFramePr>
        <p:xfrm>
          <a:off x="2052320" y="1290320"/>
          <a:ext cx="9560560" cy="56707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0960">
                  <a:extLst>
                    <a:ext uri="{9D8B030D-6E8A-4147-A177-3AD203B41FA5}">
                      <a16:colId xmlns:a16="http://schemas.microsoft.com/office/drawing/2014/main" val="2185701728"/>
                    </a:ext>
                  </a:extLst>
                </a:gridCol>
                <a:gridCol w="2387600">
                  <a:extLst>
                    <a:ext uri="{9D8B030D-6E8A-4147-A177-3AD203B41FA5}">
                      <a16:colId xmlns:a16="http://schemas.microsoft.com/office/drawing/2014/main" val="2996274080"/>
                    </a:ext>
                  </a:extLst>
                </a:gridCol>
                <a:gridCol w="3451860">
                  <a:extLst>
                    <a:ext uri="{9D8B030D-6E8A-4147-A177-3AD203B41FA5}">
                      <a16:colId xmlns:a16="http://schemas.microsoft.com/office/drawing/2014/main" val="2503811486"/>
                    </a:ext>
                  </a:extLst>
                </a:gridCol>
                <a:gridCol w="2390140">
                  <a:extLst>
                    <a:ext uri="{9D8B030D-6E8A-4147-A177-3AD203B41FA5}">
                      <a16:colId xmlns:a16="http://schemas.microsoft.com/office/drawing/2014/main" val="3594589258"/>
                    </a:ext>
                  </a:extLst>
                </a:gridCol>
              </a:tblGrid>
              <a:tr h="660462">
                <a:tc>
                  <a:txBody>
                    <a:bodyPr/>
                    <a:lstStyle/>
                    <a:p>
                      <a:r>
                        <a:rPr lang="en-IN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KEY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LIMITATIONS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60344"/>
                  </a:ext>
                </a:extLst>
              </a:tr>
              <a:tr h="4836098">
                <a:tc>
                  <a:txBody>
                    <a:bodyPr/>
                    <a:lstStyle/>
                    <a:p>
                      <a:r>
                        <a:rPr lang="en-IN" dirty="0"/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Vision Transformers</a:t>
                      </a:r>
                    </a:p>
                    <a:p>
                      <a:pPr algn="just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 YoloV5 based  Driver Drowsiness  Detection Framework. 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265" marR="96520" indent="-124460" algn="just">
                        <a:lnSpc>
                          <a:spcPct val="104299"/>
                        </a:lnSpc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custom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YoloV5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pre-trained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self-trained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45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ViT</a:t>
                      </a:r>
                      <a:r>
                        <a:rPr lang="en-US" sz="1800" spc="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automated</a:t>
                      </a:r>
                      <a:r>
                        <a:rPr lang="en-US" sz="1800" spc="2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face</a:t>
                      </a:r>
                      <a:r>
                        <a:rPr lang="en-US" sz="1800" spc="1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extraction,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binary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image</a:t>
                      </a:r>
                      <a:r>
                        <a:rPr lang="en-US" sz="1800" spc="7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classification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80645" indent="-124460" algn="just">
                        <a:lnSpc>
                          <a:spcPct val="104299"/>
                        </a:lnSpc>
                        <a:spcBef>
                          <a:spcPts val="385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works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single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frame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detecting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drowsiness.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Hence,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frames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</a:t>
                      </a:r>
                      <a:r>
                        <a:rPr lang="en-US" sz="1800" spc="-2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extracted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from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video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serve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</a:t>
                      </a:r>
                      <a:r>
                        <a:rPr lang="en-US" sz="1800" spc="-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framework’s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179705" indent="-124460" algn="just">
                        <a:lnSpc>
                          <a:spcPct val="104299"/>
                        </a:lnSpc>
                        <a:spcBef>
                          <a:spcPts val="390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Accuracy:</a:t>
                      </a:r>
                      <a:r>
                        <a:rPr lang="en-US" sz="1800" spc="1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96.2%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training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95.5%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265" marR="128905" indent="-124460" algn="just">
                        <a:lnSpc>
                          <a:spcPct val="104299"/>
                        </a:lnSpc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Requires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amount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labelled </a:t>
                      </a:r>
                      <a:r>
                        <a:rPr lang="en-US" sz="1800" spc="-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scene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conditions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trained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184785" indent="-124460" algn="just">
                        <a:lnSpc>
                          <a:spcPct val="104299"/>
                        </a:lnSpc>
                        <a:spcBef>
                          <a:spcPts val="385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large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</a:t>
                      </a:r>
                      <a:r>
                        <a:rPr lang="en-US" sz="1800" spc="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generated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45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ViT</a:t>
                      </a:r>
                      <a:r>
                        <a:rPr lang="en-US" sz="1800" spc="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approx.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450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Million </a:t>
                      </a:r>
                      <a:r>
                        <a:rPr lang="en-US" sz="1800" spc="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given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configuration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indent="-124460" algn="just">
                        <a:lnSpc>
                          <a:spcPct val="100000"/>
                        </a:lnSpc>
                        <a:spcBef>
                          <a:spcPts val="434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suitable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edge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devices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3872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7515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5E2204-9ED4-EA38-4D17-708C8B3F3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54EF3-2F9A-949A-D9FD-31137E36C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1861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3600" b="1" spc="40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IN" sz="3600" b="1" spc="45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600" b="1" spc="40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SURVEY</a:t>
            </a:r>
            <a:br>
              <a:rPr lang="en-IN" sz="3600" dirty="0">
                <a:latin typeface="Arial"/>
                <a:cs typeface="Arial"/>
              </a:rPr>
            </a:b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31BC989-F560-694E-D9C3-7387FA37DC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1657075"/>
              </p:ext>
            </p:extLst>
          </p:nvPr>
        </p:nvGraphicFramePr>
        <p:xfrm>
          <a:off x="2052320" y="1290320"/>
          <a:ext cx="9560560" cy="5496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0960">
                  <a:extLst>
                    <a:ext uri="{9D8B030D-6E8A-4147-A177-3AD203B41FA5}">
                      <a16:colId xmlns:a16="http://schemas.microsoft.com/office/drawing/2014/main" val="2185701728"/>
                    </a:ext>
                  </a:extLst>
                </a:gridCol>
                <a:gridCol w="2387600">
                  <a:extLst>
                    <a:ext uri="{9D8B030D-6E8A-4147-A177-3AD203B41FA5}">
                      <a16:colId xmlns:a16="http://schemas.microsoft.com/office/drawing/2014/main" val="2996274080"/>
                    </a:ext>
                  </a:extLst>
                </a:gridCol>
                <a:gridCol w="3451860">
                  <a:extLst>
                    <a:ext uri="{9D8B030D-6E8A-4147-A177-3AD203B41FA5}">
                      <a16:colId xmlns:a16="http://schemas.microsoft.com/office/drawing/2014/main" val="2503811486"/>
                    </a:ext>
                  </a:extLst>
                </a:gridCol>
                <a:gridCol w="2390140">
                  <a:extLst>
                    <a:ext uri="{9D8B030D-6E8A-4147-A177-3AD203B41FA5}">
                      <a16:colId xmlns:a16="http://schemas.microsoft.com/office/drawing/2014/main" val="3594589258"/>
                    </a:ext>
                  </a:extLst>
                </a:gridCol>
              </a:tblGrid>
              <a:tr h="660462">
                <a:tc>
                  <a:txBody>
                    <a:bodyPr/>
                    <a:lstStyle/>
                    <a:p>
                      <a:r>
                        <a:rPr lang="en-IN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KEY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LIMITATIONS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60344"/>
                  </a:ext>
                </a:extLst>
              </a:tr>
              <a:tr h="4836098">
                <a:tc>
                  <a:txBody>
                    <a:bodyPr/>
                    <a:lstStyle/>
                    <a:p>
                      <a:r>
                        <a:rPr lang="en-IN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 self-attention</a:t>
                      </a:r>
                    </a:p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 for facial  emotion recognition.  [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ScienceDi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rect,Elsevier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]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265" marR="80010" indent="-124460">
                        <a:lnSpc>
                          <a:spcPct val="104299"/>
                        </a:lnSpc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discusses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</a:t>
                      </a:r>
                      <a:r>
                        <a:rPr lang="en-US" sz="1800" spc="1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self-attention</a:t>
                      </a:r>
                      <a:r>
                        <a:rPr lang="en-US" sz="1800" spc="2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networks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facial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emotion recognition,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which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</a:t>
                      </a:r>
                      <a:r>
                        <a:rPr lang="en-US" sz="1800" spc="1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improve</a:t>
                      </a:r>
                      <a:r>
                        <a:rPr lang="en-US" sz="1800" spc="18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emotion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detection.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213360" indent="-124460">
                        <a:lnSpc>
                          <a:spcPct val="104299"/>
                        </a:lnSpc>
                        <a:spcBef>
                          <a:spcPts val="385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new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facial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emotion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recognition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that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combines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</a:t>
                      </a:r>
                      <a:r>
                        <a:rPr lang="en-US" sz="1800" spc="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self-attention</a:t>
                      </a:r>
                      <a:r>
                        <a:rPr lang="en-US" sz="1800" spc="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networks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techniques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</a:t>
                      </a:r>
                      <a:r>
                        <a:rPr lang="en-US" sz="1800" spc="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improve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performance.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162560" indent="-124460" algn="just">
                        <a:lnSpc>
                          <a:spcPct val="104299"/>
                        </a:lnSpc>
                        <a:spcBef>
                          <a:spcPts val="390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Accuracy: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around 77.78% on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training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64.40% on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data.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concludes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that </a:t>
                      </a:r>
                      <a:r>
                        <a:rPr lang="en-US" sz="1800" spc="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further 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research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is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needed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</a:t>
                      </a:r>
                      <a:r>
                        <a:rPr lang="en-US" sz="1800" spc="-2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optimize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architecture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improve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facial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emotion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recognition.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3872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5211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61A5EA-A3BC-5493-C715-CE0E8277C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CD1EF-24FF-0FCE-10DA-458B06BB6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1861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3600" b="1" spc="40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IN" sz="3600" b="1" spc="45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600" b="1" spc="40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SURVEY</a:t>
            </a:r>
            <a:b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FFBB32-93CD-68A4-CE13-AB486FF84B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0007064"/>
              </p:ext>
            </p:extLst>
          </p:nvPr>
        </p:nvGraphicFramePr>
        <p:xfrm>
          <a:off x="2052320" y="1290320"/>
          <a:ext cx="9560560" cy="5496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0960">
                  <a:extLst>
                    <a:ext uri="{9D8B030D-6E8A-4147-A177-3AD203B41FA5}">
                      <a16:colId xmlns:a16="http://schemas.microsoft.com/office/drawing/2014/main" val="2185701728"/>
                    </a:ext>
                  </a:extLst>
                </a:gridCol>
                <a:gridCol w="2387600">
                  <a:extLst>
                    <a:ext uri="{9D8B030D-6E8A-4147-A177-3AD203B41FA5}">
                      <a16:colId xmlns:a16="http://schemas.microsoft.com/office/drawing/2014/main" val="2996274080"/>
                    </a:ext>
                  </a:extLst>
                </a:gridCol>
                <a:gridCol w="3451860">
                  <a:extLst>
                    <a:ext uri="{9D8B030D-6E8A-4147-A177-3AD203B41FA5}">
                      <a16:colId xmlns:a16="http://schemas.microsoft.com/office/drawing/2014/main" val="2503811486"/>
                    </a:ext>
                  </a:extLst>
                </a:gridCol>
                <a:gridCol w="2390140">
                  <a:extLst>
                    <a:ext uri="{9D8B030D-6E8A-4147-A177-3AD203B41FA5}">
                      <a16:colId xmlns:a16="http://schemas.microsoft.com/office/drawing/2014/main" val="3594589258"/>
                    </a:ext>
                  </a:extLst>
                </a:gridCol>
              </a:tblGrid>
              <a:tr h="660462"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60344"/>
                  </a:ext>
                </a:extLst>
              </a:tr>
              <a:tr h="4836098"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935"/>
                        </a:lnSpc>
                      </a:pPr>
                      <a:endParaRPr lang="en-US" sz="1800" spc="-1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ts val="935"/>
                        </a:lnSpc>
                      </a:pP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Real-Time</a:t>
                      </a:r>
                      <a:r>
                        <a:rPr lang="en-US" sz="1800" spc="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marR="67945" algn="just">
                        <a:lnSpc>
                          <a:spcPct val="104299"/>
                        </a:lnSpc>
                      </a:pP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Learning-Based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Drowsiness</a:t>
                      </a:r>
                      <a:r>
                        <a:rPr lang="en-US" sz="1800" spc="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Detection: </a:t>
                      </a:r>
                      <a:r>
                        <a:rPr lang="en-US" sz="1800" spc="-2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Leveraging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95250" marR="89535" algn="just">
                        <a:lnSpc>
                          <a:spcPct val="104299"/>
                        </a:lnSpc>
                      </a:pP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Computer-Vision</a:t>
                      </a:r>
                      <a:r>
                        <a:rPr lang="en-US" sz="1800" spc="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Eye-Blink</a:t>
                      </a:r>
                      <a:r>
                        <a:rPr lang="en-US" sz="1800" spc="204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Analyses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Enhanced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Road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Safety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265" marR="73025" indent="-124460" algn="just">
                        <a:lnSpc>
                          <a:spcPct val="104299"/>
                        </a:lnSpc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35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-Cascade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used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faces.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208915" indent="-124460" algn="just">
                        <a:lnSpc>
                          <a:spcPct val="104299"/>
                        </a:lnSpc>
                        <a:spcBef>
                          <a:spcPts val="385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15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Mediapipe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used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locating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landmarks.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329565" indent="-124460" algn="just">
                        <a:lnSpc>
                          <a:spcPct val="104299"/>
                        </a:lnSpc>
                        <a:spcBef>
                          <a:spcPts val="390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Drowsiness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was</a:t>
                      </a:r>
                      <a:r>
                        <a:rPr lang="en-US" sz="1800" spc="-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solely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determined</a:t>
                      </a:r>
                      <a:r>
                        <a:rPr lang="en-US" sz="1800" spc="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by</a:t>
                      </a:r>
                      <a:r>
                        <a:rPr lang="en-US" sz="1800" spc="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calculating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landmark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coordinates.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67945" indent="-124460" algn="just">
                        <a:lnSpc>
                          <a:spcPct val="104299"/>
                        </a:lnSpc>
                        <a:spcBef>
                          <a:spcPts val="385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Classification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depends</a:t>
                      </a:r>
                      <a:r>
                        <a:rPr lang="en-US" sz="1800" spc="7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facial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landmarks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head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163830" indent="-124460" algn="just">
                        <a:lnSpc>
                          <a:spcPct val="104299"/>
                        </a:lnSpc>
                        <a:spcBef>
                          <a:spcPts val="390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85%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achieved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</a:t>
                      </a:r>
                      <a:r>
                        <a:rPr lang="en-US" sz="1800" spc="-2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7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eyes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mouth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closed.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indent="-124460" algn="just">
                        <a:lnSpc>
                          <a:spcPct val="100000"/>
                        </a:lnSpc>
                        <a:spcBef>
                          <a:spcPts val="430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96%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head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leaning.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265" marR="72390" indent="-124460" algn="just">
                        <a:lnSpc>
                          <a:spcPct val="104299"/>
                        </a:lnSpc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 </a:t>
                      </a:r>
                      <a:r>
                        <a:rPr lang="en-US" sz="1800" spc="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relevant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drivers </a:t>
                      </a:r>
                      <a:r>
                        <a:rPr lang="en-US" sz="1800" spc="-2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who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wear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sunglasses.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143510" indent="-124460" algn="just">
                        <a:lnSpc>
                          <a:spcPct val="104299"/>
                        </a:lnSpc>
                        <a:spcBef>
                          <a:spcPts val="385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objects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that </a:t>
                      </a:r>
                      <a:r>
                        <a:rPr lang="en-US" sz="1800" spc="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interrupt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facial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landmarks,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become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confused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tracking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analyzing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spc="7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driver.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3872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374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D78E22-8CB1-F0ED-6C21-1E8AF07A6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0C236-B9CE-C7A3-245B-D7800DD0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1861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3600" b="1" spc="40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IN" sz="3600" b="1" spc="45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600" b="1" spc="40" dirty="0">
                <a:solidFill>
                  <a:srgbClr val="3549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SURVEY</a:t>
            </a:r>
            <a:br>
              <a:rPr lang="en-IN" sz="3600" dirty="0">
                <a:latin typeface="Arial"/>
                <a:cs typeface="Arial"/>
              </a:rPr>
            </a:b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290EBBB-BD3A-0C3E-9C6E-6324BD5C49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3344093"/>
              </p:ext>
            </p:extLst>
          </p:nvPr>
        </p:nvGraphicFramePr>
        <p:xfrm>
          <a:off x="2052320" y="1290320"/>
          <a:ext cx="9560560" cy="5641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0960">
                  <a:extLst>
                    <a:ext uri="{9D8B030D-6E8A-4147-A177-3AD203B41FA5}">
                      <a16:colId xmlns:a16="http://schemas.microsoft.com/office/drawing/2014/main" val="2185701728"/>
                    </a:ext>
                  </a:extLst>
                </a:gridCol>
                <a:gridCol w="2387600">
                  <a:extLst>
                    <a:ext uri="{9D8B030D-6E8A-4147-A177-3AD203B41FA5}">
                      <a16:colId xmlns:a16="http://schemas.microsoft.com/office/drawing/2014/main" val="2996274080"/>
                    </a:ext>
                  </a:extLst>
                </a:gridCol>
                <a:gridCol w="3451860">
                  <a:extLst>
                    <a:ext uri="{9D8B030D-6E8A-4147-A177-3AD203B41FA5}">
                      <a16:colId xmlns:a16="http://schemas.microsoft.com/office/drawing/2014/main" val="2503811486"/>
                    </a:ext>
                  </a:extLst>
                </a:gridCol>
                <a:gridCol w="2390140">
                  <a:extLst>
                    <a:ext uri="{9D8B030D-6E8A-4147-A177-3AD203B41FA5}">
                      <a16:colId xmlns:a16="http://schemas.microsoft.com/office/drawing/2014/main" val="3594589258"/>
                    </a:ext>
                  </a:extLst>
                </a:gridCol>
              </a:tblGrid>
              <a:tr h="660462"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60344"/>
                  </a:ext>
                </a:extLst>
              </a:tr>
              <a:tr h="4836098">
                <a:tc>
                  <a:txBody>
                    <a:bodyPr/>
                    <a:lstStyle/>
                    <a:p>
                      <a:pPr algn="just"/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935"/>
                        </a:lnSpc>
                      </a:pP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935"/>
                        </a:lnSpc>
                      </a:pP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ts val="935"/>
                        </a:lnSpc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Light-weight</a:t>
                      </a:r>
                    </a:p>
                    <a:p>
                      <a:pPr marL="99695" marR="93345" algn="ctr">
                        <a:lnSpc>
                          <a:spcPct val="104299"/>
                        </a:lnSpc>
                      </a:pP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Convolutional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Neural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Distracted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Driver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Classifica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tion.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265" marR="163195" indent="-124460" algn="just">
                        <a:lnSpc>
                          <a:spcPct val="104299"/>
                        </a:lnSpc>
                        <a:spcBef>
                          <a:spcPts val="375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spc="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</a:t>
                      </a:r>
                      <a:r>
                        <a:rPr lang="en-US" sz="1800" spc="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uses</a:t>
                      </a:r>
                      <a:r>
                        <a:rPr lang="en-US" sz="1800" spc="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Global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Pooling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layer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instead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Fully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Connected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layers,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which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significantly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4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reduces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</a:t>
                      </a:r>
                      <a:r>
                        <a:rPr lang="en-US" sz="1800" spc="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76200" indent="-124460" algn="just">
                        <a:lnSpc>
                          <a:spcPct val="104299"/>
                        </a:lnSpc>
                        <a:spcBef>
                          <a:spcPts val="390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built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advantages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Convolution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Depthwise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Separable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Convolution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operation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</a:t>
                      </a:r>
                      <a:r>
                        <a:rPr lang="en-US" sz="1800" spc="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extract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important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257810" indent="-124460" algn="just">
                        <a:lnSpc>
                          <a:spcPct val="104299"/>
                        </a:lnSpc>
                        <a:spcBef>
                          <a:spcPts val="385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achieved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accuracy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</a:t>
                      </a:r>
                      <a:r>
                        <a:rPr lang="en-US" sz="1800" spc="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99.95%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spc="-15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StateFarm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95.36%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AUC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265" marR="65405" indent="-124460" algn="just">
                        <a:lnSpc>
                          <a:spcPct val="104299"/>
                        </a:lnSpc>
                        <a:spcBef>
                          <a:spcPts val="375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</a:t>
                      </a:r>
                      <a:r>
                        <a:rPr lang="en-US" sz="1800" spc="4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was</a:t>
                      </a:r>
                      <a:r>
                        <a:rPr lang="en-US" sz="1800" spc="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performed</a:t>
                      </a:r>
                      <a:r>
                        <a:rPr lang="en-US" sz="1800" spc="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</a:t>
                      </a:r>
                      <a:r>
                        <a:rPr lang="en-US" sz="1800" spc="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only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two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datasets,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unclear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how</a:t>
                      </a:r>
                      <a:r>
                        <a:rPr lang="en-US" sz="1800" spc="17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1800" spc="2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</a:t>
                      </a:r>
                      <a:r>
                        <a:rPr lang="en-US" sz="1800" spc="19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would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</a:t>
                      </a:r>
                      <a:r>
                        <a:rPr lang="en-US" sz="1800" spc="5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2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datasets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</a:t>
                      </a:r>
                      <a:r>
                        <a:rPr lang="en-US" sz="1800" spc="5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</a:t>
                      </a:r>
                      <a:r>
                        <a:rPr lang="en-US" sz="1800" spc="-2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real-world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scenarios.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265" marR="74295" indent="-124460" algn="just">
                        <a:lnSpc>
                          <a:spcPct val="104299"/>
                        </a:lnSpc>
                        <a:spcBef>
                          <a:spcPts val="390"/>
                        </a:spcBef>
                        <a:buClr>
                          <a:srgbClr val="35495F"/>
                        </a:buClr>
                        <a:buFont typeface="Arial"/>
                        <a:buChar char="•"/>
                        <a:tabLst>
                          <a:tab pos="342900" algn="l"/>
                        </a:tabLst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 </a:t>
                      </a:r>
                      <a:r>
                        <a:rPr lang="en-US" sz="1800" spc="-3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 </a:t>
                      </a:r>
                      <a:r>
                        <a:rPr lang="en-US" sz="1800" spc="1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1800" spc="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3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 </a:t>
                      </a:r>
                      <a:r>
                        <a:rPr lang="en-US" sz="1800" spc="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fully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optimized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</a:t>
                      </a:r>
                      <a:r>
                        <a:rPr lang="en-US" sz="1800" spc="-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real-time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-1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applications</a:t>
                      </a:r>
                      <a:r>
                        <a:rPr lang="en-US" sz="1800" spc="6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2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</a:t>
                      </a:r>
                      <a:r>
                        <a:rPr lang="en-US" sz="1800" spc="6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spc="5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time.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3872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0926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FDC1F-DB2E-F6F8-502E-36626A53E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AB5EB-9121-AD77-039F-32065D185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47520"/>
            <a:ext cx="8915400" cy="4805680"/>
          </a:xfrm>
        </p:spPr>
        <p:txBody>
          <a:bodyPr>
            <a:normAutofit/>
          </a:bodyPr>
          <a:lstStyle/>
          <a:p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Number of convolutional layers</a:t>
            </a:r>
          </a:p>
          <a:p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Filter size and number</a:t>
            </a:r>
            <a:endParaRPr lang="en-IN" sz="2800" dirty="0">
              <a:solidFill>
                <a:srgbClr val="1F1F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functions</a:t>
            </a:r>
          </a:p>
          <a:p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Attention mechanism</a:t>
            </a:r>
            <a:endParaRPr lang="en-IN" sz="2800" dirty="0">
              <a:solidFill>
                <a:srgbClr val="1F1F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Learning rate</a:t>
            </a:r>
          </a:p>
          <a:p>
            <a:r>
              <a:rPr lang="en-IN" sz="280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image size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452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518D4-B779-DA71-32D9-DE49519D7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C44FC-6468-80F8-A463-C8826A6C5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network architecture consists of the feature extractor and classifier modules.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feature extractor module is designed based on the stem module, adaptive  connections (AC), and a CBAM to extract the feature maps.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final feature map, the classifier module applies a GAP and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 to  calculate the probability of three driver states and then classifies them.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85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B7957-E1B2-2E45-F849-0EC3484C2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4" name="object 3">
            <a:extLst>
              <a:ext uri="{FF2B5EF4-FFF2-40B4-BE49-F238E27FC236}">
                <a16:creationId xmlns:a16="http://schemas.microsoft.com/office/drawing/2014/main" id="{B9EFA0E7-9C14-7348-3BB2-91773D7BF79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18469" y="1493520"/>
            <a:ext cx="9060596" cy="44297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D2DA92-A301-56F4-B6C5-DD6C6B7500DF}"/>
              </a:ext>
            </a:extLst>
          </p:cNvPr>
          <p:cNvSpPr txBox="1"/>
          <p:nvPr/>
        </p:nvSpPr>
        <p:spPr>
          <a:xfrm>
            <a:off x="3728720" y="615517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800" spc="-35" dirty="0">
                <a:solidFill>
                  <a:srgbClr val="35495F"/>
                </a:solidFill>
                <a:latin typeface="Microsoft Sans Serif"/>
                <a:cs typeface="Microsoft Sans Serif"/>
              </a:rPr>
              <a:t>Figure:</a:t>
            </a:r>
            <a:r>
              <a:rPr lang="en-US" sz="1800" spc="60" dirty="0">
                <a:solidFill>
                  <a:srgbClr val="35495F"/>
                </a:solidFill>
                <a:latin typeface="Microsoft Sans Serif"/>
                <a:cs typeface="Microsoft Sans Serif"/>
              </a:rPr>
              <a:t> </a:t>
            </a:r>
            <a:r>
              <a:rPr lang="en-US" sz="1800" spc="-10" dirty="0">
                <a:latin typeface="Microsoft Sans Serif"/>
                <a:cs typeface="Microsoft Sans Serif"/>
              </a:rPr>
              <a:t>Light</a:t>
            </a:r>
            <a:r>
              <a:rPr lang="en-US" sz="1800" spc="60" dirty="0">
                <a:latin typeface="Microsoft Sans Serif"/>
                <a:cs typeface="Microsoft Sans Serif"/>
              </a:rPr>
              <a:t> </a:t>
            </a:r>
            <a:r>
              <a:rPr lang="en-US" sz="1800" spc="-35" dirty="0">
                <a:latin typeface="Microsoft Sans Serif"/>
                <a:cs typeface="Microsoft Sans Serif"/>
              </a:rPr>
              <a:t>weight</a:t>
            </a:r>
            <a:r>
              <a:rPr lang="en-US" sz="1800" spc="60" dirty="0">
                <a:latin typeface="Microsoft Sans Serif"/>
                <a:cs typeface="Microsoft Sans Serif"/>
              </a:rPr>
              <a:t> </a:t>
            </a:r>
            <a:r>
              <a:rPr lang="en-US" sz="1800" spc="-45" dirty="0">
                <a:latin typeface="Microsoft Sans Serif"/>
                <a:cs typeface="Microsoft Sans Serif"/>
              </a:rPr>
              <a:t>CNN</a:t>
            </a:r>
            <a:r>
              <a:rPr lang="en-US" sz="1800" spc="65" dirty="0">
                <a:latin typeface="Microsoft Sans Serif"/>
                <a:cs typeface="Microsoft Sans Serif"/>
              </a:rPr>
              <a:t> </a:t>
            </a:r>
            <a:r>
              <a:rPr lang="en-US" sz="1800" dirty="0">
                <a:latin typeface="Microsoft Sans Serif"/>
                <a:cs typeface="Microsoft Sans Serif"/>
              </a:rPr>
              <a:t>with</a:t>
            </a:r>
            <a:r>
              <a:rPr lang="en-US" sz="1800" spc="60" dirty="0">
                <a:latin typeface="Microsoft Sans Serif"/>
                <a:cs typeface="Microsoft Sans Serif"/>
              </a:rPr>
              <a:t> </a:t>
            </a:r>
            <a:r>
              <a:rPr lang="en-US" sz="1800" spc="-5" dirty="0">
                <a:latin typeface="Microsoft Sans Serif"/>
                <a:cs typeface="Microsoft Sans Serif"/>
              </a:rPr>
              <a:t>Attention</a:t>
            </a:r>
            <a:r>
              <a:rPr lang="en-US" sz="1800" spc="60" dirty="0">
                <a:latin typeface="Microsoft Sans Serif"/>
                <a:cs typeface="Microsoft Sans Serif"/>
              </a:rPr>
              <a:t> </a:t>
            </a:r>
            <a:r>
              <a:rPr lang="en-US" sz="1800" spc="-40" dirty="0">
                <a:latin typeface="Microsoft Sans Serif"/>
                <a:cs typeface="Microsoft Sans Serif"/>
              </a:rPr>
              <a:t>module.</a:t>
            </a:r>
            <a:endParaRPr lang="en-US" sz="1800" dirty="0">
              <a:latin typeface="Microsoft Sans Serif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68050437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90</TotalTime>
  <Words>819</Words>
  <Application>Microsoft Office PowerPoint</Application>
  <PresentationFormat>Widescreen</PresentationFormat>
  <Paragraphs>103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Gothic</vt:lpstr>
      <vt:lpstr>Microsoft Sans Serif</vt:lpstr>
      <vt:lpstr>Times New Roman</vt:lpstr>
      <vt:lpstr>Wingdings 3</vt:lpstr>
      <vt:lpstr>Wisp</vt:lpstr>
      <vt:lpstr>Real Time Driver Drowsiness Detection based on Light-Weight  CNN Architecture and Attention Mechanism -------------------------------------------------------------------------</vt:lpstr>
      <vt:lpstr>  INTRODUCTION</vt:lpstr>
      <vt:lpstr>LITERATURE SURVEY </vt:lpstr>
      <vt:lpstr>LITERATURE SURVEY </vt:lpstr>
      <vt:lpstr>LITERATURE SURVEY </vt:lpstr>
      <vt:lpstr>LITERATURE SURVEY </vt:lpstr>
      <vt:lpstr>PARAMETERS -------------------------------------------------</vt:lpstr>
      <vt:lpstr>METHODOLOGY</vt:lpstr>
      <vt:lpstr>ARCHITECTURE</vt:lpstr>
      <vt:lpstr>Implementation procedure -----------------------------------------</vt:lpstr>
      <vt:lpstr>PowerPoint Presentation</vt:lpstr>
      <vt:lpstr>Datasets Information ----------------------------------------</vt:lpstr>
      <vt:lpstr>Expected Results ----------------------------------</vt:lpstr>
      <vt:lpstr>Results Analysis ----------------------------------</vt:lpstr>
      <vt:lpstr>Conclusion ----------------------------------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Driver Drowsiness Detection based on Light-Weight  CNN Architecture and Attention Mechanism -------------------------------------------------------------------------</dc:title>
  <dc:creator>Gottiprolu Saketh</dc:creator>
  <cp:lastModifiedBy>Gottiprolu Saketh</cp:lastModifiedBy>
  <cp:revision>1</cp:revision>
  <dcterms:created xsi:type="dcterms:W3CDTF">2024-02-22T04:20:30Z</dcterms:created>
  <dcterms:modified xsi:type="dcterms:W3CDTF">2024-03-09T11:59:24Z</dcterms:modified>
</cp:coreProperties>
</file>

<file path=docProps/thumbnail.jpeg>
</file>